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6" r:id="rId3"/>
    <p:sldId id="297" r:id="rId4"/>
    <p:sldId id="294" r:id="rId5"/>
    <p:sldId id="283" r:id="rId6"/>
    <p:sldId id="291" r:id="rId7"/>
    <p:sldId id="290" r:id="rId8"/>
    <p:sldId id="293" r:id="rId9"/>
    <p:sldId id="292" r:id="rId10"/>
    <p:sldId id="298" r:id="rId11"/>
    <p:sldId id="299" r:id="rId12"/>
    <p:sldId id="300" r:id="rId13"/>
    <p:sldId id="301" r:id="rId14"/>
    <p:sldId id="302" r:id="rId15"/>
    <p:sldId id="304" r:id="rId16"/>
    <p:sldId id="303" r:id="rId17"/>
    <p:sldId id="305" r:id="rId18"/>
    <p:sldId id="306" r:id="rId19"/>
    <p:sldId id="307" r:id="rId20"/>
    <p:sldId id="311" r:id="rId21"/>
    <p:sldId id="308" r:id="rId22"/>
    <p:sldId id="310" r:id="rId23"/>
    <p:sldId id="312" r:id="rId24"/>
    <p:sldId id="313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FDEC28-40C8-FF44-B6DB-BA49DC416F04}">
          <p14:sldIdLst>
            <p14:sldId id="256"/>
          </p14:sldIdLst>
        </p14:section>
        <p14:section name="Hall MHD" id="{D3789B34-437F-7544-899A-53F897150D84}">
          <p14:sldIdLst>
            <p14:sldId id="296"/>
            <p14:sldId id="297"/>
          </p14:sldIdLst>
        </p14:section>
        <p14:section name="drift-ideal MHD" id="{A2DBE613-F342-8C42-8010-4AA5558390DE}">
          <p14:sldIdLst>
            <p14:sldId id="294"/>
            <p14:sldId id="283"/>
            <p14:sldId id="291"/>
            <p14:sldId id="290"/>
            <p14:sldId id="293"/>
            <p14:sldId id="292"/>
            <p14:sldId id="298"/>
            <p14:sldId id="299"/>
            <p14:sldId id="300"/>
            <p14:sldId id="301"/>
            <p14:sldId id="302"/>
            <p14:sldId id="304"/>
            <p14:sldId id="303"/>
            <p14:sldId id="305"/>
            <p14:sldId id="306"/>
            <p14:sldId id="307"/>
            <p14:sldId id="311"/>
            <p14:sldId id="308"/>
            <p14:sldId id="310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52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1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16.mp4"/><Relationship Id="rId7" Type="http://schemas.openxmlformats.org/officeDocument/2006/relationships/image" Target="../media/image20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16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.em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MHD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Angus</a:t>
            </a:r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AB571E-3565-014E-8DE8-4CDCC552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515600" cy="1325563"/>
          </a:xfrm>
        </p:spPr>
        <p:txBody>
          <a:bodyPr/>
          <a:lstStyle/>
          <a:p>
            <a:r>
              <a:rPr lang="en-US" dirty="0"/>
              <a:t>Axial field is predominately electrostatic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EA42B0-27F4-304B-96C8-EA704BCE0E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834" t="2779" r="3885" b="7246"/>
          <a:stretch/>
        </p:blipFill>
        <p:spPr>
          <a:xfrm>
            <a:off x="700644" y="1017334"/>
            <a:ext cx="4857008" cy="5840666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A8B3F0E-DCA0-DD46-AEEA-C8173DC08B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B10F0E-8E4C-514C-995E-BA1AA5A43D91}"/>
              </a:ext>
            </a:extLst>
          </p:cNvPr>
          <p:cNvSpPr txBox="1"/>
          <p:nvPr/>
        </p:nvSpPr>
        <p:spPr>
          <a:xfrm>
            <a:off x="9072748" y="3170712"/>
            <a:ext cx="985652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t=20 t</a:t>
            </a:r>
            <a:r>
              <a:rPr lang="en-US" b="1" baseline="-25000" dirty="0"/>
              <a:t>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027AD4-C86A-F34B-AF36-D2CF933DDD6C}"/>
              </a:ext>
            </a:extLst>
          </p:cNvPr>
          <p:cNvCxnSpPr/>
          <p:nvPr/>
        </p:nvCxnSpPr>
        <p:spPr>
          <a:xfrm flipV="1">
            <a:off x="5415148" y="5106390"/>
            <a:ext cx="1080655" cy="2850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5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F1CD-8BCB-B644-ABC8-7BDECE85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potential obtained from Helmholtz decomposition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0953C1-1801-1B46-81F4-A566D20D5B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226164-566A-7C42-8A1F-F23D6C7D9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78657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E7B5-CD11-1D4D-86F7-8B731506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Helmholtz decomposition decomposes vector field into solenoidal and irrotational components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98134DB-8374-0E4D-8668-C2198A136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2153444"/>
            <a:ext cx="10477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42D1-6B18-EF49-A8C6-DFB726B3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Helmholtz decomposition for electric field assumes Coulomb gauge: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271A3-08C1-E746-9E1F-23AF9285E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857007"/>
            <a:ext cx="10348356" cy="1319955"/>
          </a:xfrm>
        </p:spPr>
        <p:txBody>
          <a:bodyPr/>
          <a:lstStyle/>
          <a:p>
            <a:r>
              <a:rPr lang="en-US" dirty="0"/>
              <a:t>Potential field phi is equivalent to scaler potential that satisfies the Poisson equation and is directly related to charge density when using Coulomb gauge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4C1247-753F-024B-924E-607C84256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5810" y="1780456"/>
            <a:ext cx="5181600" cy="2779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C308C6-AEDD-3944-A04C-464D6F05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53" y="1155618"/>
            <a:ext cx="1905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9F56CBD-22D5-8C43-B2CE-07ABE298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is predominately electrostatic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CF03CE6-3367-DC4D-833D-8B27843B5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5" r="5996" b="2449"/>
          <a:stretch/>
        </p:blipFill>
        <p:spPr>
          <a:xfrm>
            <a:off x="3404026" y="1825624"/>
            <a:ext cx="6224067" cy="4808751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A62073-7C93-8E42-B51F-DB3FD0FBCD2A}"/>
              </a:ext>
            </a:extLst>
          </p:cNvPr>
          <p:cNvSpPr txBox="1"/>
          <p:nvPr/>
        </p:nvSpPr>
        <p:spPr>
          <a:xfrm>
            <a:off x="1045029" y="2641600"/>
            <a:ext cx="19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z-electric field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1BE45-4FF0-7D46-B23D-2067C564C2E4}"/>
              </a:ext>
            </a:extLst>
          </p:cNvPr>
          <p:cNvSpPr txBox="1"/>
          <p:nvPr/>
        </p:nvSpPr>
        <p:spPr>
          <a:xfrm>
            <a:off x="960504" y="4714240"/>
            <a:ext cx="2067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r-electric 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73E88-F750-2E45-986F-618DF2A32725}"/>
              </a:ext>
            </a:extLst>
          </p:cNvPr>
          <p:cNvSpPr txBox="1"/>
          <p:nvPr/>
        </p:nvSpPr>
        <p:spPr>
          <a:xfrm>
            <a:off x="3958573" y="1456293"/>
            <a:ext cx="89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31F071-BEC2-7D4C-A01B-113A72A5F04D}"/>
              </a:ext>
            </a:extLst>
          </p:cNvPr>
          <p:cNvSpPr txBox="1"/>
          <p:nvPr/>
        </p:nvSpPr>
        <p:spPr>
          <a:xfrm>
            <a:off x="8075508" y="1410126"/>
            <a:ext cx="112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36C427-F321-854E-AADC-D3A3AFAC34AF}"/>
              </a:ext>
            </a:extLst>
          </p:cNvPr>
          <p:cNvSpPr txBox="1"/>
          <p:nvPr/>
        </p:nvSpPr>
        <p:spPr>
          <a:xfrm>
            <a:off x="5812103" y="1456293"/>
            <a:ext cx="140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inductive</a:t>
            </a:r>
          </a:p>
        </p:txBody>
      </p:sp>
    </p:spTree>
    <p:extLst>
      <p:ext uri="{BB962C8B-B14F-4D97-AF65-F5344CB8AC3E}">
        <p14:creationId xmlns:p14="http://schemas.microsoft.com/office/powerpoint/2010/main" val="421986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52D3-B031-A64E-8651-82DC5132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983C9-251E-5D4E-BDE2-857477BD9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1064"/>
            <a:ext cx="10515600" cy="3680460"/>
          </a:xfrm>
        </p:spPr>
      </p:pic>
    </p:spTree>
    <p:extLst>
      <p:ext uri="{BB962C8B-B14F-4D97-AF65-F5344CB8AC3E}">
        <p14:creationId xmlns:p14="http://schemas.microsoft.com/office/powerpoint/2010/main" val="294937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B488-60AB-A145-81D6-3B7CBFA0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similar to electrostatic flute modes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7AB9-84DC-AF47-BED0-F542297B6B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Density variation normal to direction of magnetic field and  curvature and gradient drifts causes polarization and resulting electrostatic fields, which then drive plasma with </a:t>
            </a:r>
            <a:r>
              <a:rPr lang="en-US" dirty="0" err="1"/>
              <a:t>ExB</a:t>
            </a:r>
            <a:r>
              <a:rPr lang="en-US" dirty="0"/>
              <a:t> drift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F9EFE3-8195-C545-B742-842505BC6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1709" y="1825625"/>
            <a:ext cx="4362581" cy="4351338"/>
          </a:xfrm>
        </p:spPr>
      </p:pic>
    </p:spTree>
    <p:extLst>
      <p:ext uri="{BB962C8B-B14F-4D97-AF65-F5344CB8AC3E}">
        <p14:creationId xmlns:p14="http://schemas.microsoft.com/office/powerpoint/2010/main" val="13999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BCEF-C3A2-F647-8633-79F18DEC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m=0 growth rates from different models for Bennett Equilibrium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5AAB3E8-D419-2E4C-8C89-0CE75BE40E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798" r="19695"/>
          <a:stretch/>
        </p:blipFill>
        <p:spPr>
          <a:xfrm>
            <a:off x="606750" y="1825625"/>
            <a:ext cx="4888195" cy="464890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B138C3-7EA2-9843-9EE9-70F04705F4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FUZE parameters</a:t>
            </a:r>
          </a:p>
          <a:p>
            <a:pPr lvl="1"/>
            <a:r>
              <a:rPr lang="en-US" dirty="0"/>
              <a:t>N0 = 4.25e24/m3</a:t>
            </a:r>
          </a:p>
          <a:p>
            <a:pPr lvl="1"/>
            <a:r>
              <a:rPr lang="en-US" dirty="0"/>
              <a:t>T0 = 1270 eV</a:t>
            </a:r>
          </a:p>
          <a:p>
            <a:pPr lvl="1"/>
            <a:r>
              <a:rPr lang="en-US" dirty="0"/>
              <a:t>a = 9.1e-4 m</a:t>
            </a:r>
          </a:p>
          <a:p>
            <a:pPr lvl="1"/>
            <a:r>
              <a:rPr lang="en-US" dirty="0"/>
              <a:t>Mi = 1.6605e-27 kg (hydrogen)</a:t>
            </a:r>
          </a:p>
          <a:p>
            <a:r>
              <a:rPr lang="en-US" dirty="0"/>
              <a:t>t0 = a/Cs=a/</a:t>
            </a:r>
            <a:r>
              <a:rPr lang="en-US" dirty="0" err="1"/>
              <a:t>sqt</a:t>
            </a:r>
            <a:r>
              <a:rPr lang="en-US" dirty="0"/>
              <a:t>(2T0/Mi)</a:t>
            </a:r>
          </a:p>
          <a:p>
            <a:r>
              <a:rPr lang="en-US" dirty="0"/>
              <a:t>Li/a = c/</a:t>
            </a:r>
            <a:r>
              <a:rPr lang="en-US" dirty="0" err="1"/>
              <a:t>wpi</a:t>
            </a:r>
            <a:r>
              <a:rPr lang="en-US" dirty="0"/>
              <a:t>/a = 0.12</a:t>
            </a:r>
          </a:p>
        </p:txBody>
      </p:sp>
    </p:spTree>
    <p:extLst>
      <p:ext uri="{BB962C8B-B14F-4D97-AF65-F5344CB8AC3E}">
        <p14:creationId xmlns:p14="http://schemas.microsoft.com/office/powerpoint/2010/main" val="3362391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Dpinch_4Ub81x.mp4">
            <a:hlinkClick r:id="" action="ppaction://media"/>
            <a:extLst>
              <a:ext uri="{FF2B5EF4-FFF2-40B4-BE49-F238E27FC236}">
                <a16:creationId xmlns:a16="http://schemas.microsoft.com/office/drawing/2014/main" id="{1F1B0E5B-314A-7A46-9950-08E820811A5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535" y="479702"/>
            <a:ext cx="8345019" cy="2983650"/>
          </a:xfrm>
        </p:spPr>
      </p:pic>
      <p:pic>
        <p:nvPicPr>
          <p:cNvPr id="5" name="2Dpinch_Kr3mPN.mp4">
            <a:hlinkClick r:id="" action="ppaction://media"/>
            <a:extLst>
              <a:ext uri="{FF2B5EF4-FFF2-40B4-BE49-F238E27FC236}">
                <a16:creationId xmlns:a16="http://schemas.microsoft.com/office/drawing/2014/main" id="{A66AB943-77A6-1347-B273-92442B328EF5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958" y="3463352"/>
            <a:ext cx="8345019" cy="2983650"/>
          </a:xfrm>
        </p:spPr>
      </p:pic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FD88BAA6-1E54-A843-97F6-9AEEAA10A32A}"/>
              </a:ext>
            </a:extLst>
          </p:cNvPr>
          <p:cNvSpPr txBox="1">
            <a:spLocks/>
          </p:cNvSpPr>
          <p:nvPr/>
        </p:nvSpPr>
        <p:spPr>
          <a:xfrm>
            <a:off x="8460713" y="924449"/>
            <a:ext cx="3184490" cy="1879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Li/a = c/</a:t>
            </a:r>
            <a:r>
              <a:rPr lang="en-US" dirty="0" err="1"/>
              <a:t>wpi</a:t>
            </a:r>
            <a:r>
              <a:rPr lang="en-US" dirty="0"/>
              <a:t>/a = 0.12</a:t>
            </a:r>
          </a:p>
          <a:p>
            <a:r>
              <a:rPr lang="en-US" dirty="0"/>
              <a:t>ka = 3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603264E5-647D-EA43-B751-96C519DCF1D2}"/>
              </a:ext>
            </a:extLst>
          </p:cNvPr>
          <p:cNvSpPr txBox="1">
            <a:spLocks/>
          </p:cNvSpPr>
          <p:nvPr/>
        </p:nvSpPr>
        <p:spPr>
          <a:xfrm>
            <a:off x="182546" y="197457"/>
            <a:ext cx="1505577" cy="564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No shear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1F87AEF0-CBA9-4D44-A2CF-6FAD4522F294}"/>
              </a:ext>
            </a:extLst>
          </p:cNvPr>
          <p:cNvSpPr txBox="1">
            <a:spLocks/>
          </p:cNvSpPr>
          <p:nvPr/>
        </p:nvSpPr>
        <p:spPr>
          <a:xfrm>
            <a:off x="182545" y="3183940"/>
            <a:ext cx="1505577" cy="564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V’=0.33kCs</a:t>
            </a:r>
            <a:br>
              <a:rPr lang="en-US" b="1" dirty="0"/>
            </a:br>
            <a:r>
              <a:rPr lang="en-US" b="1" dirty="0"/>
              <a:t>=0.47kVa</a:t>
            </a:r>
          </a:p>
        </p:txBody>
      </p:sp>
    </p:spTree>
    <p:extLst>
      <p:ext uri="{BB962C8B-B14F-4D97-AF65-F5344CB8AC3E}">
        <p14:creationId xmlns:p14="http://schemas.microsoft.com/office/powerpoint/2010/main" val="9616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43F9D-5608-B248-A7D7-26A42F46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Ka=3, shear =0.5, </a:t>
            </a:r>
            <a:r>
              <a:rPr lang="en-US" dirty="0" err="1"/>
              <a:t>lambdai</a:t>
            </a:r>
            <a:r>
              <a:rPr lang="en-US" dirty="0"/>
              <a:t> = 0.12</a:t>
            </a:r>
          </a:p>
        </p:txBody>
      </p:sp>
      <p:pic>
        <p:nvPicPr>
          <p:cNvPr id="13" name="2Dpinch_7t2jdo.mp4">
            <a:hlinkClick r:id="" action="ppaction://media"/>
            <a:extLst>
              <a:ext uri="{FF2B5EF4-FFF2-40B4-BE49-F238E27FC236}">
                <a16:creationId xmlns:a16="http://schemas.microsoft.com/office/drawing/2014/main" id="{D1B1FB52-D8A4-F641-8044-F7696AA093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114823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(Li/r0=5.0e-3)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DE2CCB75-2C51-7842-AAA5-7845260363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5477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43F9D-5608-B248-A7D7-26A42F46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Ka=3, shear =1.0, </a:t>
            </a:r>
            <a:r>
              <a:rPr lang="en-US" dirty="0" err="1"/>
              <a:t>lambdai</a:t>
            </a:r>
            <a:r>
              <a:rPr lang="en-US" dirty="0"/>
              <a:t> = 0.12</a:t>
            </a:r>
          </a:p>
        </p:txBody>
      </p:sp>
      <p:pic>
        <p:nvPicPr>
          <p:cNvPr id="4" name="2Dpinch_q4bN5y.mp4">
            <a:hlinkClick r:id="" action="ppaction://media"/>
            <a:extLst>
              <a:ext uri="{FF2B5EF4-FFF2-40B4-BE49-F238E27FC236}">
                <a16:creationId xmlns:a16="http://schemas.microsoft.com/office/drawing/2014/main" id="{A370631A-4E62-6042-94DF-ABBE1D4A68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74530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D1AB-8F41-2541-BAFA-19957CED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2" y="314884"/>
            <a:ext cx="3763945" cy="2468510"/>
          </a:xfrm>
        </p:spPr>
        <p:txBody>
          <a:bodyPr>
            <a:normAutofit/>
          </a:bodyPr>
          <a:lstStyle/>
          <a:p>
            <a:r>
              <a:rPr lang="en-US" dirty="0"/>
              <a:t>Ka = 10, </a:t>
            </a:r>
            <a:r>
              <a:rPr lang="en-US" dirty="0" err="1"/>
              <a:t>lambdai</a:t>
            </a:r>
            <a:r>
              <a:rPr lang="en-US" dirty="0"/>
              <a:t> = 0.12, </a:t>
            </a:r>
            <a:r>
              <a:rPr lang="en-US"/>
              <a:t>no shear</a:t>
            </a:r>
            <a:endParaRPr lang="en-US" dirty="0"/>
          </a:p>
        </p:txBody>
      </p:sp>
      <p:pic>
        <p:nvPicPr>
          <p:cNvPr id="5" name="2Dpinch_5DgiBS.mp4">
            <a:hlinkClick r:id="" action="ppaction://media"/>
            <a:extLst>
              <a:ext uri="{FF2B5EF4-FFF2-40B4-BE49-F238E27FC236}">
                <a16:creationId xmlns:a16="http://schemas.microsoft.com/office/drawing/2014/main" id="{96F2E62A-6AAC-CD40-AAC8-E1E83B2446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6877" y="512466"/>
            <a:ext cx="7943934" cy="5664497"/>
          </a:xfrm>
        </p:spPr>
      </p:pic>
    </p:spTree>
    <p:extLst>
      <p:ext uri="{BB962C8B-B14F-4D97-AF65-F5344CB8AC3E}">
        <p14:creationId xmlns:p14="http://schemas.microsoft.com/office/powerpoint/2010/main" val="37905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C89B4B-2FE9-CC40-A1AB-3E24869C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Thermalization kills mode</a:t>
            </a:r>
          </a:p>
        </p:txBody>
      </p:sp>
      <p:pic>
        <p:nvPicPr>
          <p:cNvPr id="8" name="2Dpinch_5DgiBS.mp4">
            <a:hlinkClick r:id="" action="ppaction://media"/>
            <a:extLst>
              <a:ext uri="{FF2B5EF4-FFF2-40B4-BE49-F238E27FC236}">
                <a16:creationId xmlns:a16="http://schemas.microsoft.com/office/drawing/2014/main" id="{7BF9D8C4-DC6D-8A45-9D24-78C697F516B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154150"/>
            <a:ext cx="5181600" cy="3694288"/>
          </a:xfrm>
        </p:spPr>
      </p:pic>
      <p:pic>
        <p:nvPicPr>
          <p:cNvPr id="11" name="2Dpinch_x8ECPQ.mp4">
            <a:hlinkClick r:id="" action="ppaction://media"/>
            <a:extLst>
              <a:ext uri="{FF2B5EF4-FFF2-40B4-BE49-F238E27FC236}">
                <a16:creationId xmlns:a16="http://schemas.microsoft.com/office/drawing/2014/main" id="{D492A386-3408-1443-8E2B-E2C752432CE4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200" y="2154238"/>
            <a:ext cx="5181600" cy="369411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03CE45-8CA7-7E4F-94F3-F221C67D6191}"/>
              </a:ext>
            </a:extLst>
          </p:cNvPr>
          <p:cNvSpPr txBox="1"/>
          <p:nvPr/>
        </p:nvSpPr>
        <p:spPr>
          <a:xfrm>
            <a:off x="7962480" y="1607736"/>
            <a:ext cx="1724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nuT</a:t>
            </a:r>
            <a:r>
              <a:rPr lang="en-US" sz="3200" b="1" dirty="0"/>
              <a:t> =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6ED2B-E45B-B74D-B562-6F792A46F6AF}"/>
              </a:ext>
            </a:extLst>
          </p:cNvPr>
          <p:cNvSpPr txBox="1"/>
          <p:nvPr/>
        </p:nvSpPr>
        <p:spPr>
          <a:xfrm>
            <a:off x="2780880" y="1607736"/>
            <a:ext cx="154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nuT</a:t>
            </a:r>
            <a:r>
              <a:rPr lang="en-US" sz="3200" b="1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62614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D6E856-41EE-D54E-9BF5-72C24BF5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Li=0.015, ka =3, gamma = 2.1, 80x400</a:t>
            </a:r>
          </a:p>
        </p:txBody>
      </p:sp>
      <p:pic>
        <p:nvPicPr>
          <p:cNvPr id="7" name="2Dpinch_gRuYP1.mp4">
            <a:hlinkClick r:id="" action="ppaction://media"/>
            <a:extLst>
              <a:ext uri="{FF2B5EF4-FFF2-40B4-BE49-F238E27FC236}">
                <a16:creationId xmlns:a16="http://schemas.microsoft.com/office/drawing/2014/main" id="{F0301011-318C-2442-AFD4-6E4F0CA082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1714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4BBF-214A-3541-BB45-3199048A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Li=0.015, ka =3, gamma = 2.1, 160x800</a:t>
            </a:r>
          </a:p>
        </p:txBody>
      </p:sp>
      <p:pic>
        <p:nvPicPr>
          <p:cNvPr id="7" name="2Dpinch_JxkBT1.mp4">
            <a:hlinkClick r:id="" action="ppaction://media"/>
            <a:extLst>
              <a:ext uri="{FF2B5EF4-FFF2-40B4-BE49-F238E27FC236}">
                <a16:creationId xmlns:a16="http://schemas.microsoft.com/office/drawing/2014/main" id="{EC4D3C85-ACB2-F841-A585-38EA7A63B6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8842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4BBF-214A-3541-BB45-3199048A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Li=0.015, ka =3, gamma = 2.1, 160x800, </a:t>
            </a:r>
            <a:r>
              <a:rPr lang="en-US" dirty="0" err="1"/>
              <a:t>nuT</a:t>
            </a:r>
            <a:r>
              <a:rPr lang="en-US" dirty="0"/>
              <a:t>=10</a:t>
            </a:r>
          </a:p>
        </p:txBody>
      </p:sp>
      <p:pic>
        <p:nvPicPr>
          <p:cNvPr id="5" name="2Dpinch_G0bK3h.mp4">
            <a:hlinkClick r:id="" action="ppaction://media"/>
            <a:extLst>
              <a:ext uri="{FF2B5EF4-FFF2-40B4-BE49-F238E27FC236}">
                <a16:creationId xmlns:a16="http://schemas.microsoft.com/office/drawing/2014/main" id="{FB129D0D-3645-CE4E-B7D4-B155049274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20424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(Li/r0=1.0e-1)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DD67E6C6-61B1-9140-9C17-C5F05A3378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5233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F1BB-5F7A-F64C-B1BF-DBC4EE53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Drift-Ideal MHD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04E9-2568-D849-9AB1-08DFC6AA8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5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69E4ADF6-D03D-3C43-9FB8-7CB38A46E6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5" t="-152" r="-45" b="152"/>
          <a:stretch/>
        </p:blipFill>
        <p:spPr>
          <a:xfrm>
            <a:off x="2953512" y="3794760"/>
            <a:ext cx="8586216" cy="2862072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225DF3A-1158-DE4B-BE44-5454002179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25" y="728662"/>
            <a:ext cx="8572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263524"/>
            <a:ext cx="3524745" cy="496432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Sausage mode can be stabilized with increasing adiabatic coefficient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Ideal MHD with </a:t>
            </a:r>
            <a:br>
              <a:rPr lang="en-US" sz="4000" dirty="0"/>
            </a:br>
            <a:r>
              <a:rPr lang="en-US" sz="4000" dirty="0"/>
              <a:t>Bennett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BF17F-7EBE-CE40-8774-A5E75ED65E00}"/>
              </a:ext>
            </a:extLst>
          </p:cNvPr>
          <p:cNvSpPr txBox="1"/>
          <p:nvPr/>
        </p:nvSpPr>
        <p:spPr>
          <a:xfrm>
            <a:off x="10852298" y="1572637"/>
            <a:ext cx="133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γ</a:t>
            </a:r>
            <a:r>
              <a:rPr lang="en-US" sz="3200" b="1" dirty="0"/>
              <a:t>=5/3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F4785-1C18-154A-8EF8-7F8C78BD05CC}"/>
              </a:ext>
            </a:extLst>
          </p:cNvPr>
          <p:cNvSpPr txBox="1"/>
          <p:nvPr/>
        </p:nvSpPr>
        <p:spPr>
          <a:xfrm>
            <a:off x="10852274" y="4643072"/>
            <a:ext cx="1339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γ</a:t>
            </a:r>
            <a:r>
              <a:rPr lang="en-US" sz="3200" b="1" dirty="0"/>
              <a:t>=2.1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162CA1-789B-5F4F-97FA-36AD73579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25" y="5218471"/>
            <a:ext cx="2476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36A3E4A4-5BA2-9D4E-8A4E-A2C71B1212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225DF3A-1158-DE4B-BE44-5454002179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9625" y="728662"/>
            <a:ext cx="85725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728662"/>
            <a:ext cx="3486823" cy="5660849"/>
          </a:xfrm>
        </p:spPr>
        <p:txBody>
          <a:bodyPr>
            <a:normAutofit/>
          </a:bodyPr>
          <a:lstStyle/>
          <a:p>
            <a:r>
              <a:rPr lang="en-US" sz="3200" dirty="0"/>
              <a:t>unstable sausage mode drifts with electrons in drift-ideal model (Hall effect)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Ideal MHD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=5/3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=5/3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</p:txBody>
      </p:sp>
    </p:spTree>
    <p:extLst>
      <p:ext uri="{BB962C8B-B14F-4D97-AF65-F5344CB8AC3E}">
        <p14:creationId xmlns:p14="http://schemas.microsoft.com/office/powerpoint/2010/main" val="17447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7BCB46AE-79C8-684C-9CEB-9152A9C0E5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pic>
        <p:nvPicPr>
          <p:cNvPr id="13" name="2Dpinch.avi">
            <a:hlinkClick r:id="" action="ppaction://media"/>
            <a:extLst>
              <a:ext uri="{FF2B5EF4-FFF2-40B4-BE49-F238E27FC236}">
                <a16:creationId xmlns:a16="http://schemas.microsoft.com/office/drawing/2014/main" id="{49686F5B-DE67-7248-B556-81119EA4C7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6"/>
          <a:srcRect l="45" t="-152" r="-45" b="152"/>
          <a:stretch/>
        </p:blipFill>
        <p:spPr>
          <a:xfrm>
            <a:off x="2949625" y="726376"/>
            <a:ext cx="8586216" cy="2862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575733"/>
            <a:ext cx="3486823" cy="581377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Increasing gamma stabilizes m=0 in ideal MHD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Increasing gamma in drift-ideal stabilizes ideal mode, but destabilizes entropy mode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Ideal MHD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=2.1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</p:txBody>
      </p:sp>
    </p:spTree>
    <p:extLst>
      <p:ext uri="{BB962C8B-B14F-4D97-AF65-F5344CB8AC3E}">
        <p14:creationId xmlns:p14="http://schemas.microsoft.com/office/powerpoint/2010/main" val="181971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Dpinch.avi">
            <a:hlinkClick r:id="" action="ppaction://media"/>
            <a:extLst>
              <a:ext uri="{FF2B5EF4-FFF2-40B4-BE49-F238E27FC236}">
                <a16:creationId xmlns:a16="http://schemas.microsoft.com/office/drawing/2014/main" id="{86373050-D904-5B4E-BF42-693E2EC62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731520"/>
            <a:ext cx="8572500" cy="2857500"/>
          </a:xfrm>
          <a:prstGeom prst="rect">
            <a:avLst/>
          </a:prstGeo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6669509D-FC5D-964B-AB3B-A4A374BD5335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3512" y="3794760"/>
            <a:ext cx="8572500" cy="28575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04D43-1BA1-C84C-9119-C5D77F8E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575733"/>
            <a:ext cx="3486823" cy="5813778"/>
          </a:xfrm>
        </p:spPr>
        <p:txBody>
          <a:bodyPr>
            <a:normAutofit/>
          </a:bodyPr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Entropy mode can be stabilized with strong thermalization such that </a:t>
            </a:r>
            <a:r>
              <a:rPr lang="en-US" sz="3200" dirty="0" err="1"/>
              <a:t>Te≈Ti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141B1-4FDD-F942-8B74-CE4C132D7671}"/>
              </a:ext>
            </a:extLst>
          </p:cNvPr>
          <p:cNvSpPr/>
          <p:nvPr/>
        </p:nvSpPr>
        <p:spPr>
          <a:xfrm>
            <a:off x="10875441" y="1511081"/>
            <a:ext cx="132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  <a:p>
            <a:r>
              <a:rPr lang="en-US" b="1" dirty="0" err="1"/>
              <a:t>NuT</a:t>
            </a:r>
            <a:r>
              <a:rPr lang="en-US" b="1" dirty="0"/>
              <a:t>= 100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961EF-8A3D-4D48-A627-0E3A10512AEF}"/>
              </a:ext>
            </a:extLst>
          </p:cNvPr>
          <p:cNvSpPr/>
          <p:nvPr/>
        </p:nvSpPr>
        <p:spPr>
          <a:xfrm>
            <a:off x="10875441" y="4368581"/>
            <a:ext cx="1501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drift-ideal </a:t>
            </a:r>
            <a:br>
              <a:rPr lang="en-US" b="1" dirty="0"/>
            </a:br>
            <a:r>
              <a:rPr lang="en-US" b="1" dirty="0" err="1"/>
              <a:t>γ</a:t>
            </a:r>
            <a:r>
              <a:rPr lang="en-US" b="1" dirty="0"/>
              <a:t> =2.1</a:t>
            </a:r>
            <a:br>
              <a:rPr lang="en-US" b="1" dirty="0"/>
            </a:br>
            <a:r>
              <a:rPr lang="en-US" b="1" dirty="0"/>
              <a:t>L</a:t>
            </a:r>
            <a:r>
              <a:rPr lang="en-US" b="1" baseline="-25000" dirty="0"/>
              <a:t>i</a:t>
            </a:r>
            <a:r>
              <a:rPr lang="en-US" b="1" dirty="0"/>
              <a:t>/r</a:t>
            </a:r>
            <a:r>
              <a:rPr lang="en-US" b="1" baseline="-25000" dirty="0"/>
              <a:t>0</a:t>
            </a:r>
            <a:r>
              <a:rPr lang="en-US" b="1" dirty="0"/>
              <a:t>=5.0e-3</a:t>
            </a:r>
          </a:p>
          <a:p>
            <a:r>
              <a:rPr lang="en-US" b="1" dirty="0" err="1"/>
              <a:t>NuT</a:t>
            </a:r>
            <a:r>
              <a:rPr lang="en-US" b="1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3866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0C385-2C63-8049-BF71-172C1C83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0416" y="688622"/>
            <a:ext cx="6595299" cy="49464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5243A-D458-F941-AA49-72B076FB53FB}"/>
              </a:ext>
            </a:extLst>
          </p:cNvPr>
          <p:cNvSpPr txBox="1"/>
          <p:nvPr/>
        </p:nvSpPr>
        <p:spPr>
          <a:xfrm>
            <a:off x="203200" y="688622"/>
            <a:ext cx="52472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Entropy mode grows slower than ideal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Increasing gamma larger than 2 stabilizes ideal mode, but destabilizes entropy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Entropy mode can be stabilized by driving electron and ion temperatures to be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Thermalization has no significant affect on ideal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1FA03-BB9F-F043-B065-72268B63778A}"/>
              </a:ext>
            </a:extLst>
          </p:cNvPr>
          <p:cNvSpPr txBox="1"/>
          <p:nvPr/>
        </p:nvSpPr>
        <p:spPr>
          <a:xfrm>
            <a:off x="6671733" y="5813777"/>
            <a:ext cx="399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Seeded mode: </a:t>
            </a:r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krhoi</a:t>
            </a:r>
            <a:r>
              <a:rPr lang="en-US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3500507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15809</TotalTime>
  <Words>388</Words>
  <Application>Microsoft Macintosh PowerPoint</Application>
  <PresentationFormat>Widescreen</PresentationFormat>
  <Paragraphs>60</Paragraphs>
  <Slides>25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My MHD code</vt:lpstr>
      <vt:lpstr>Hall MHD (JxB and gradP) (Li/r0=5.0e-3)</vt:lpstr>
      <vt:lpstr>Hall MHD (JxB and gradP) (Li/r0=1.0e-1)</vt:lpstr>
      <vt:lpstr>Drift-Ideal MHD model</vt:lpstr>
      <vt:lpstr>Sausage mode can be stabilized with increasing adiabatic coefficient   Ideal MHD with  Bennett profiles</vt:lpstr>
      <vt:lpstr>unstable sausage mode drifts with electrons in drift-ideal model (Hall effect) </vt:lpstr>
      <vt:lpstr>   Increasing gamma stabilizes m=0 in ideal MHD     Increasing gamma in drift-ideal stabilizes ideal mode, but destabilizes entropy mode  </vt:lpstr>
      <vt:lpstr>   Entropy mode can be stabilized with strong thermalization such that Te≈Ti </vt:lpstr>
      <vt:lpstr>PowerPoint Presentation</vt:lpstr>
      <vt:lpstr>Axial field is predominately electrostatic</vt:lpstr>
      <vt:lpstr>Electrostatic potential obtained from Helmholtz decomposition</vt:lpstr>
      <vt:lpstr>Helmholtz decomposition decomposes vector field into solenoidal and irrotational components</vt:lpstr>
      <vt:lpstr>Helmholtz decomposition for electric field assumes Coulomb gauge:</vt:lpstr>
      <vt:lpstr>Electric field is predominately electrostatic</vt:lpstr>
      <vt:lpstr>Potential values</vt:lpstr>
      <vt:lpstr>Very similar to electrostatic flute modes </vt:lpstr>
      <vt:lpstr>Comparing m=0 growth rates from different models for Bennett Equilibrium</vt:lpstr>
      <vt:lpstr>PowerPoint Presentation</vt:lpstr>
      <vt:lpstr>Ka=3, shear =0.5, lambdai = 0.12</vt:lpstr>
      <vt:lpstr>Ka=3, shear =1.0, lambdai = 0.12</vt:lpstr>
      <vt:lpstr>Ka = 10, lambdai = 0.12, no shear</vt:lpstr>
      <vt:lpstr>Thermalization kills mode</vt:lpstr>
      <vt:lpstr>Li=0.015, ka =3, gamma = 2.1, 80x400</vt:lpstr>
      <vt:lpstr>Li=0.015, ka =3, gamma = 2.1, 160x800</vt:lpstr>
      <vt:lpstr>Li=0.015, ka =3, gamma = 2.1, 160x800, nuT=10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136</cp:revision>
  <cp:lastPrinted>2018-10-19T17:33:57Z</cp:lastPrinted>
  <dcterms:created xsi:type="dcterms:W3CDTF">2018-01-08T04:18:50Z</dcterms:created>
  <dcterms:modified xsi:type="dcterms:W3CDTF">2018-10-22T21:21:49Z</dcterms:modified>
</cp:coreProperties>
</file>